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y="5143500" cx="9144000"/>
  <p:notesSz cx="6858000" cy="9144000"/>
  <p:embeddedFontLst>
    <p:embeddedFont>
      <p:font typeface="Helvetica Neue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HelveticaNeue-regular.fntdata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HelveticaNeue-italic.fntdata"/><Relationship Id="rId10" Type="http://schemas.openxmlformats.org/officeDocument/2006/relationships/slide" Target="slides/slide6.xml"/><Relationship Id="rId32" Type="http://schemas.openxmlformats.org/officeDocument/2006/relationships/font" Target="fonts/HelveticaNeue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34" Type="http://schemas.openxmlformats.org/officeDocument/2006/relationships/font" Target="fonts/HelveticaNeue-bold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5ccd3f9d41_2_1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g15ccd3f9d41_2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ff272e35a2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ff272e35a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5ccd3f9d41_2_10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g15ccd3f9d41_2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5ccd3f9d41_2_10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g15ccd3f9d41_2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ff272e35a2_0_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gff272e35a2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ff272e35a2_0_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gff272e35a2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ff272e35a2_0_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gff272e35a2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5ccd3f9d41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g15ccd3f9d4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ff272e35a2_0_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gff272e35a2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ff272e35a2_0_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gff272e35a2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ff272e35a2_0_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gff272e35a2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ff272e35a2_0_7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gff272e35a2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ff272e35a2_0_8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gff272e35a2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5ccd3f9d41_0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g15ccd3f9d4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5ccd3f9d41_2_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g15ccd3f9d41_2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5ccd3f9d41_0_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g15ccd3f9d4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5ccd3f9d41_2_8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g15ccd3f9d41_2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ff272e35a2_0_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gff272e35a2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311708" y="1113974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11700" y="3203524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0" y="0"/>
            <a:ext cx="9144000" cy="556260"/>
          </a:xfrm>
          <a:prstGeom prst="rect">
            <a:avLst/>
          </a:prstGeom>
          <a:solidFill>
            <a:srgbClr val="BF57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33961" y="85848"/>
            <a:ext cx="1648139" cy="384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620" y="86106"/>
            <a:ext cx="2286000" cy="384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3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0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6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4844398"/>
            <a:ext cx="9144000" cy="299102"/>
          </a:xfrm>
          <a:prstGeom prst="rect">
            <a:avLst/>
          </a:prstGeom>
          <a:solidFill>
            <a:srgbClr val="BF57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" name="Google Shape;10;p1"/>
          <p:cNvSpPr txBox="1"/>
          <p:nvPr/>
        </p:nvSpPr>
        <p:spPr>
          <a:xfrm>
            <a:off x="0" y="4870839"/>
            <a:ext cx="2254143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CS391R: Robot Learning (Fall 202</a:t>
            </a:r>
            <a:r>
              <a:rPr lang="en-US" sz="1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b="0" i="0" lang="en-US" sz="1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b="0" i="0" sz="10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arxiv.org/abs/1707.06347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Relationship Id="rId4" Type="http://schemas.openxmlformats.org/officeDocument/2006/relationships/image" Target="../media/image13.png"/><Relationship Id="rId5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image" Target="../media/image22.png"/><Relationship Id="rId6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Relationship Id="rId4" Type="http://schemas.openxmlformats.org/officeDocument/2006/relationships/image" Target="../media/image2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4.png"/><Relationship Id="rId4" Type="http://schemas.openxmlformats.org/officeDocument/2006/relationships/image" Target="../media/image3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researchgate.net/publication/2703232_Function_Optimization_Using_Connectionist_Reinforcement_Learning_Algorithms" TargetMode="External"/><Relationship Id="rId4" Type="http://schemas.openxmlformats.org/officeDocument/2006/relationships/hyperlink" Target="https://proceedings.neurips.cc/paper/1999/file/464d828b85b0bed98e80ade0a5c43b0f-Paper.pdf" TargetMode="External"/><Relationship Id="rId10" Type="http://schemas.openxmlformats.org/officeDocument/2006/relationships/hyperlink" Target="https://spinningup.openai.com/en/latest/algorithms/ppo.html" TargetMode="External"/><Relationship Id="rId9" Type="http://schemas.openxmlformats.org/officeDocument/2006/relationships/hyperlink" Target="https://openreview.net/pdf?id=r1etN1rtPB" TargetMode="External"/><Relationship Id="rId5" Type="http://schemas.openxmlformats.org/officeDocument/2006/relationships/hyperlink" Target="https://is.mpg.de/fileadmin/user_upload/files/publications/Neural-Netw-2008-21-682_4867%5B0%5D.pdf" TargetMode="External"/><Relationship Id="rId6" Type="http://schemas.openxmlformats.org/officeDocument/2006/relationships/hyperlink" Target="https://is.mpg.de/fileadmin/user_upload/files/publications/Neural-Netw-2008-21-682_4867%5B0%5D.pdf" TargetMode="External"/><Relationship Id="rId7" Type="http://schemas.openxmlformats.org/officeDocument/2006/relationships/hyperlink" Target="https://arxiv.org/pdf/1502.05477.pdf" TargetMode="External"/><Relationship Id="rId8" Type="http://schemas.openxmlformats.org/officeDocument/2006/relationships/hyperlink" Target="https://arxiv.org/pdf/1502.05477.pdf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proceedings.neurips.cc/paper/1999/file/464d828b85b0bed98e80ade0a5c43b0f-Paper.pdf" TargetMode="External"/><Relationship Id="rId4" Type="http://schemas.openxmlformats.org/officeDocument/2006/relationships/hyperlink" Target="https://proceedings.neurips.cc/paper/1999/file/464d828b85b0bed98e80ade0a5c43b0f-Paper.pdf" TargetMode="External"/><Relationship Id="rId5" Type="http://schemas.openxmlformats.org/officeDocument/2006/relationships/hyperlink" Target="https://is.mpg.de/fileadmin/user_upload/files/publications/Neural-Netw-2008-21-682_4867%5B0%5D.pdf" TargetMode="External"/><Relationship Id="rId6" Type="http://schemas.openxmlformats.org/officeDocument/2006/relationships/hyperlink" Target="https://is.mpg.de/fileadmin/user_upload/files/publications/Neural-Netw-2008-21-682_4867%5B0%5D.pdf" TargetMode="External"/><Relationship Id="rId7" Type="http://schemas.openxmlformats.org/officeDocument/2006/relationships/hyperlink" Target="https://spinningup.openai.com/en/latest/algorithms/vpg.html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arxiv.org/pdf/1502.05477.pdf" TargetMode="External"/><Relationship Id="rId4" Type="http://schemas.openxmlformats.org/officeDocument/2006/relationships/hyperlink" Target="https://arxiv.org/pdf/1502.05477.pdf" TargetMode="External"/><Relationship Id="rId5" Type="http://schemas.openxmlformats.org/officeDocument/2006/relationships/hyperlink" Target="https://spinningup.openai.com/en/latest/algorithms/trpo.html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8.png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311700" y="1469744"/>
            <a:ext cx="8520600" cy="87426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3600">
                <a:uFill>
                  <a:noFill/>
                </a:uFill>
                <a:hlinkClick r:id="rId3"/>
              </a:rPr>
              <a:t>Proximal Policy Optimization Algorithms</a:t>
            </a:r>
            <a:endParaRPr sz="3600"/>
          </a:p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13"/>
          <p:cNvSpPr txBox="1"/>
          <p:nvPr/>
        </p:nvSpPr>
        <p:spPr>
          <a:xfrm>
            <a:off x="544950" y="3055024"/>
            <a:ext cx="80541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Presenter: </a:t>
            </a:r>
            <a:r>
              <a:rPr lang="en-US" sz="1800">
                <a:solidFill>
                  <a:srgbClr val="595959"/>
                </a:solidFill>
              </a:rPr>
              <a:t>Roberto Ruiz</a:t>
            </a:r>
            <a:endParaRPr b="0" i="0" sz="1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311700" y="3607920"/>
            <a:ext cx="8520600" cy="6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800">
                <a:solidFill>
                  <a:srgbClr val="595959"/>
                </a:solidFill>
              </a:rPr>
              <a:t>09/29/2022</a:t>
            </a:r>
            <a:endParaRPr b="0" i="0" sz="1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3128850" y="2399300"/>
            <a:ext cx="288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595959"/>
                </a:solidFill>
              </a:rPr>
              <a:t>Schulman et al., 2017</a:t>
            </a:r>
            <a:endParaRPr>
              <a:solidFill>
                <a:srgbClr val="595959"/>
              </a:solidFill>
            </a:endParaRPr>
          </a:p>
        </p:txBody>
      </p:sp>
      <p:cxnSp>
        <p:nvCxnSpPr>
          <p:cNvPr id="64" name="Google Shape;64;p13"/>
          <p:cNvCxnSpPr/>
          <p:nvPr/>
        </p:nvCxnSpPr>
        <p:spPr>
          <a:xfrm>
            <a:off x="2939550" y="2799488"/>
            <a:ext cx="3264900" cy="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7" name="Google Shape;137;p22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Trust Region Methods Limitations</a:t>
            </a:r>
            <a:endParaRPr/>
          </a:p>
        </p:txBody>
      </p:sp>
      <p:sp>
        <p:nvSpPr>
          <p:cNvPr id="138" name="Google Shape;138;p22"/>
          <p:cNvSpPr txBox="1"/>
          <p:nvPr>
            <p:ph idx="1" type="body"/>
          </p:nvPr>
        </p:nvSpPr>
        <p:spPr>
          <a:xfrm>
            <a:off x="311700" y="1130850"/>
            <a:ext cx="8520600" cy="3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en-US" sz="1400"/>
              <a:t>Complex second-order method</a:t>
            </a:r>
            <a:endParaRPr sz="14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en-US" sz="1400"/>
              <a:t>Cannot choose fixed value of 𝛽 for KL penalty</a:t>
            </a:r>
            <a:endParaRPr sz="1400"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/>
          </a:p>
        </p:txBody>
      </p:sp>
      <p:pic>
        <p:nvPicPr>
          <p:cNvPr id="139" name="Google Shape;13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8779" y="1103612"/>
            <a:ext cx="3417600" cy="3492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5" name="Google Shape;145;p23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Proximal Policy Optimization (PPO)</a:t>
            </a:r>
            <a:endParaRPr/>
          </a:p>
        </p:txBody>
      </p:sp>
      <p:sp>
        <p:nvSpPr>
          <p:cNvPr id="146" name="Google Shape;146;p23"/>
          <p:cNvSpPr txBox="1"/>
          <p:nvPr/>
        </p:nvSpPr>
        <p:spPr>
          <a:xfrm>
            <a:off x="311700" y="1130850"/>
            <a:ext cx="8621400" cy="3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>
                <a:solidFill>
                  <a:schemeClr val="dk2"/>
                </a:solidFill>
              </a:rPr>
              <a:t>Policy update using multiple epochs of stochastic gradient ascent</a:t>
            </a:r>
            <a:endParaRPr>
              <a:solidFill>
                <a:schemeClr val="dk2"/>
              </a:solidFill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❖"/>
            </a:pPr>
            <a:r>
              <a:rPr lang="en-US">
                <a:solidFill>
                  <a:schemeClr val="dk2"/>
                </a:solidFill>
              </a:rPr>
              <a:t>Stability and reliability of trust-region methods</a:t>
            </a:r>
            <a:endParaRPr>
              <a:solidFill>
                <a:schemeClr val="dk2"/>
              </a:solidFill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❖"/>
            </a:pPr>
            <a:r>
              <a:rPr lang="en-US">
                <a:solidFill>
                  <a:schemeClr val="dk2"/>
                </a:solidFill>
              </a:rPr>
              <a:t>Simple implementation</a:t>
            </a:r>
            <a:endParaRPr>
              <a:solidFill>
                <a:schemeClr val="dk2"/>
              </a:solidFill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❖"/>
            </a:pPr>
            <a:r>
              <a:rPr lang="en-US">
                <a:solidFill>
                  <a:schemeClr val="dk2"/>
                </a:solidFill>
              </a:rPr>
              <a:t>Probability ratio</a:t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-285750" lvl="0" marL="2857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❖"/>
            </a:pPr>
            <a:r>
              <a:rPr lang="en-US">
                <a:solidFill>
                  <a:schemeClr val="dk2"/>
                </a:solidFill>
              </a:rPr>
              <a:t>Conservative policy iteration (CPI) objective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47" name="Google Shape;14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6625" y="3070850"/>
            <a:ext cx="1031550" cy="23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1925" y="2899589"/>
            <a:ext cx="1747250" cy="57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1925" y="4080125"/>
            <a:ext cx="3750500" cy="53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5" name="Google Shape;155;p24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PPO CLIP</a:t>
            </a:r>
            <a:endParaRPr/>
          </a:p>
        </p:txBody>
      </p:sp>
      <p:sp>
        <p:nvSpPr>
          <p:cNvPr id="156" name="Google Shape;156;p24"/>
          <p:cNvSpPr txBox="1"/>
          <p:nvPr/>
        </p:nvSpPr>
        <p:spPr>
          <a:xfrm>
            <a:off x="311700" y="1130850"/>
            <a:ext cx="8520600" cy="3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>
                <a:solidFill>
                  <a:schemeClr val="dk2"/>
                </a:solidFill>
              </a:rPr>
              <a:t>Penalize deviations that move </a:t>
            </a:r>
            <a:r>
              <a:rPr i="1" lang="en-US">
                <a:solidFill>
                  <a:schemeClr val="dk2"/>
                </a:solidFill>
              </a:rPr>
              <a:t>r</a:t>
            </a:r>
            <a:r>
              <a:rPr baseline="-25000" i="1" lang="en-US">
                <a:solidFill>
                  <a:schemeClr val="dk2"/>
                </a:solidFill>
              </a:rPr>
              <a:t>t</a:t>
            </a:r>
            <a:r>
              <a:rPr lang="en-US">
                <a:solidFill>
                  <a:schemeClr val="dk2"/>
                </a:solidFill>
              </a:rPr>
              <a:t>(𝜃) away from 1</a:t>
            </a:r>
            <a:endParaRPr>
              <a:solidFill>
                <a:schemeClr val="dk2"/>
              </a:solidFill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❖"/>
            </a:pPr>
            <a:r>
              <a:rPr lang="en-US">
                <a:solidFill>
                  <a:schemeClr val="dk2"/>
                </a:solidFill>
              </a:rPr>
              <a:t>Main surrogate objective function</a:t>
            </a:r>
            <a:endParaRPr>
              <a:solidFill>
                <a:schemeClr val="dk2"/>
              </a:solidFill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❖"/>
            </a:pPr>
            <a:r>
              <a:rPr lang="en-US">
                <a:solidFill>
                  <a:schemeClr val="dk2"/>
                </a:solidFill>
              </a:rPr>
              <a:t>If </a:t>
            </a:r>
            <a:r>
              <a:rPr i="1" lang="en-US">
                <a:solidFill>
                  <a:schemeClr val="dk2"/>
                </a:solidFill>
              </a:rPr>
              <a:t>r</a:t>
            </a:r>
            <a:r>
              <a:rPr baseline="-25000" i="1" lang="en-US">
                <a:solidFill>
                  <a:schemeClr val="dk2"/>
                </a:solidFill>
              </a:rPr>
              <a:t>t</a:t>
            </a:r>
            <a:r>
              <a:rPr lang="en-US">
                <a:solidFill>
                  <a:schemeClr val="dk2"/>
                </a:solidFill>
              </a:rPr>
              <a:t>(𝜃)</a:t>
            </a:r>
            <a:endParaRPr>
              <a:solidFill>
                <a:schemeClr val="dk2"/>
              </a:solidFill>
            </a:endParaRPr>
          </a:p>
          <a:p>
            <a:pPr indent="-3048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➢"/>
            </a:pPr>
            <a:r>
              <a:rPr lang="en-US" sz="1200">
                <a:solidFill>
                  <a:schemeClr val="dk2"/>
                </a:solidFill>
              </a:rPr>
              <a:t>Improves objective → Exclude</a:t>
            </a:r>
            <a:endParaRPr sz="1200">
              <a:solidFill>
                <a:schemeClr val="dk2"/>
              </a:solidFill>
            </a:endParaRPr>
          </a:p>
          <a:p>
            <a:pPr indent="-3048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➢"/>
            </a:pPr>
            <a:r>
              <a:rPr lang="en-US" sz="1200">
                <a:solidFill>
                  <a:schemeClr val="dk2"/>
                </a:solidFill>
              </a:rPr>
              <a:t>Worsens objective  → Include</a:t>
            </a:r>
            <a:endParaRPr sz="1200">
              <a:solidFill>
                <a:schemeClr val="dk2"/>
              </a:solidFill>
            </a:endParaRPr>
          </a:p>
        </p:txBody>
      </p:sp>
      <p:pic>
        <p:nvPicPr>
          <p:cNvPr id="157" name="Google Shape;15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375" y="1621925"/>
            <a:ext cx="2240350" cy="23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6375" y="2349625"/>
            <a:ext cx="4531496" cy="23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4"/>
          <p:cNvPicPr preferRelativeResize="0"/>
          <p:nvPr/>
        </p:nvPicPr>
        <p:blipFill rotWithShape="1">
          <a:blip r:embed="rId5">
            <a:alphaModFix/>
          </a:blip>
          <a:srcRect b="0" l="13599" r="12007" t="0"/>
          <a:stretch/>
        </p:blipFill>
        <p:spPr>
          <a:xfrm>
            <a:off x="6071850" y="1130850"/>
            <a:ext cx="2760451" cy="127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71850" y="2923200"/>
            <a:ext cx="2760450" cy="1139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6" name="Google Shape;166;p25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PPO KL DIVERGENCE</a:t>
            </a:r>
            <a:endParaRPr/>
          </a:p>
        </p:txBody>
      </p:sp>
      <p:sp>
        <p:nvSpPr>
          <p:cNvPr id="167" name="Google Shape;167;p25"/>
          <p:cNvSpPr txBox="1"/>
          <p:nvPr/>
        </p:nvSpPr>
        <p:spPr>
          <a:xfrm>
            <a:off x="311700" y="1130850"/>
            <a:ext cx="8520600" cy="3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>
                <a:solidFill>
                  <a:schemeClr val="dk2"/>
                </a:solidFill>
              </a:rPr>
              <a:t>Alternative to clipped surrogate objective</a:t>
            </a:r>
            <a:endParaRPr>
              <a:solidFill>
                <a:schemeClr val="dk2"/>
              </a:solidFill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>
                <a:solidFill>
                  <a:schemeClr val="dk2"/>
                </a:solidFill>
              </a:rPr>
              <a:t>U</a:t>
            </a:r>
            <a:r>
              <a:rPr lang="en-US">
                <a:solidFill>
                  <a:schemeClr val="dk2"/>
                </a:solidFill>
              </a:rPr>
              <a:t>se penalty on KL divergence </a:t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>
                <a:solidFill>
                  <a:schemeClr val="dk2"/>
                </a:solidFill>
              </a:rPr>
              <a:t>Adapt penalty → </a:t>
            </a:r>
            <a:r>
              <a:rPr i="1" lang="en-US">
                <a:solidFill>
                  <a:schemeClr val="dk2"/>
                </a:solidFill>
              </a:rPr>
              <a:t>d</a:t>
            </a:r>
            <a:r>
              <a:rPr baseline="-25000" i="1" lang="en-US">
                <a:solidFill>
                  <a:schemeClr val="dk2"/>
                </a:solidFill>
              </a:rPr>
              <a:t>targ</a:t>
            </a:r>
            <a:endParaRPr>
              <a:solidFill>
                <a:schemeClr val="dk2"/>
              </a:solidFill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chemeClr val="dk2"/>
              </a:solidFill>
            </a:endParaRPr>
          </a:p>
        </p:txBody>
      </p:sp>
      <p:pic>
        <p:nvPicPr>
          <p:cNvPr id="168" name="Google Shape;16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1350" y="3897200"/>
            <a:ext cx="2611700" cy="244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1359" y="4278675"/>
            <a:ext cx="3126116" cy="24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4876" y="3258229"/>
            <a:ext cx="3157552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34862" y="2074750"/>
            <a:ext cx="5187100" cy="5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6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7" name="Google Shape;177;p26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PPO Algorithm</a:t>
            </a:r>
            <a:endParaRPr/>
          </a:p>
        </p:txBody>
      </p:sp>
      <p:pic>
        <p:nvPicPr>
          <p:cNvPr id="178" name="Google Shape;17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600" y="1504237"/>
            <a:ext cx="7526800" cy="213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1777" y="3984275"/>
            <a:ext cx="3370525" cy="51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5" name="Google Shape;185;p27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Experiment: Comparison of Surrogate Objectives</a:t>
            </a:r>
            <a:endParaRPr/>
          </a:p>
        </p:txBody>
      </p:sp>
      <p:sp>
        <p:nvSpPr>
          <p:cNvPr id="186" name="Google Shape;186;p27"/>
          <p:cNvSpPr txBox="1"/>
          <p:nvPr/>
        </p:nvSpPr>
        <p:spPr>
          <a:xfrm>
            <a:off x="311700" y="1130850"/>
            <a:ext cx="8631000" cy="3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>
                <a:solidFill>
                  <a:schemeClr val="dk2"/>
                </a:solidFill>
              </a:rPr>
              <a:t>Surrogate objectives to be compared</a:t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❖"/>
            </a:pPr>
            <a:r>
              <a:rPr lang="en-US">
                <a:solidFill>
                  <a:schemeClr val="dk2"/>
                </a:solidFill>
              </a:rPr>
              <a:t>Parametrized policy</a:t>
            </a:r>
            <a:endParaRPr>
              <a:solidFill>
                <a:schemeClr val="dk2"/>
              </a:solidFill>
            </a:endParaRPr>
          </a:p>
          <a:p>
            <a:pPr indent="-3048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➢"/>
            </a:pPr>
            <a:r>
              <a:rPr lang="en-US" sz="1200">
                <a:solidFill>
                  <a:schemeClr val="dk2"/>
                </a:solidFill>
              </a:rPr>
              <a:t>Fully-connected MLP; t</a:t>
            </a:r>
            <a:r>
              <a:rPr lang="en-US" sz="1200">
                <a:solidFill>
                  <a:schemeClr val="dk2"/>
                </a:solidFill>
              </a:rPr>
              <a:t>wo hidden layers (64 units); tanh nonlinearities; mean of Gaussian distribution output</a:t>
            </a:r>
            <a:endParaRPr sz="1200">
              <a:solidFill>
                <a:schemeClr val="dk2"/>
              </a:solidFill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>
                <a:solidFill>
                  <a:schemeClr val="dk2"/>
                </a:solidFill>
              </a:rPr>
              <a:t>Seven simulated robotics tasks</a:t>
            </a:r>
            <a:endParaRPr>
              <a:solidFill>
                <a:schemeClr val="dk2"/>
              </a:solidFill>
            </a:endParaRPr>
          </a:p>
          <a:p>
            <a:pPr indent="-3048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➢"/>
            </a:pPr>
            <a:r>
              <a:rPr lang="en-US" sz="1200">
                <a:solidFill>
                  <a:schemeClr val="dk2"/>
                </a:solidFill>
              </a:rPr>
              <a:t>HalfCheetah, Hopper, InvertedDoublePendulum, InvertedPendulum, Reacher, Swimmer, Walker2d (-v1)</a:t>
            </a:r>
            <a:endParaRPr sz="1200">
              <a:solidFill>
                <a:schemeClr val="dk2"/>
              </a:solidFill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>
                <a:solidFill>
                  <a:schemeClr val="dk2"/>
                </a:solidFill>
              </a:rPr>
              <a:t>One </a:t>
            </a:r>
            <a:r>
              <a:rPr lang="en-US">
                <a:solidFill>
                  <a:schemeClr val="dk2"/>
                </a:solidFill>
              </a:rPr>
              <a:t>million</a:t>
            </a:r>
            <a:r>
              <a:rPr lang="en-US">
                <a:solidFill>
                  <a:schemeClr val="dk2"/>
                </a:solidFill>
              </a:rPr>
              <a:t> timesteps (training)</a:t>
            </a:r>
            <a:endParaRPr>
              <a:solidFill>
                <a:schemeClr val="dk2"/>
              </a:solidFill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❖"/>
            </a:pPr>
            <a:r>
              <a:rPr lang="en-US">
                <a:solidFill>
                  <a:schemeClr val="dk2"/>
                </a:solidFill>
              </a:rPr>
              <a:t>21 runs; average total reward of last 100 episodes; normalized (random policy → 0, best policy → 1)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87" name="Google Shape;18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0225" y="1533288"/>
            <a:ext cx="4953000" cy="79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3" name="Google Shape;193;p28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Results: </a:t>
            </a:r>
            <a:r>
              <a:rPr lang="en-US"/>
              <a:t>Comparison of Surrogate Objectives</a:t>
            </a:r>
            <a:endParaRPr/>
          </a:p>
        </p:txBody>
      </p:sp>
      <p:sp>
        <p:nvSpPr>
          <p:cNvPr id="194" name="Google Shape;194;p28"/>
          <p:cNvSpPr txBox="1"/>
          <p:nvPr/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9238" y="1502125"/>
            <a:ext cx="6105525" cy="269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8599" y="2060899"/>
            <a:ext cx="2655400" cy="102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9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2" name="Google Shape;202;p29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Experiment: PPO vs Continuous Domain Algorithms</a:t>
            </a:r>
            <a:endParaRPr/>
          </a:p>
        </p:txBody>
      </p:sp>
      <p:sp>
        <p:nvSpPr>
          <p:cNvPr id="203" name="Google Shape;203;p29"/>
          <p:cNvSpPr txBox="1"/>
          <p:nvPr/>
        </p:nvSpPr>
        <p:spPr>
          <a:xfrm>
            <a:off x="311700" y="1130850"/>
            <a:ext cx="8520600" cy="3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>
                <a:solidFill>
                  <a:schemeClr val="dk2"/>
                </a:solidFill>
              </a:rPr>
              <a:t>Compare PPO (clipped surrogate objective) with</a:t>
            </a:r>
            <a:endParaRPr>
              <a:solidFill>
                <a:schemeClr val="dk2"/>
              </a:solidFill>
            </a:endParaRPr>
          </a:p>
          <a:p>
            <a:pPr indent="-3048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➢"/>
            </a:pPr>
            <a:r>
              <a:rPr lang="en-US" sz="1200">
                <a:solidFill>
                  <a:schemeClr val="dk2"/>
                </a:solidFill>
              </a:rPr>
              <a:t>TRPO, CEM, vanilla policy gradient (adaptive stepsize), A2C, A2C (trust region)</a:t>
            </a:r>
            <a:endParaRPr sz="1200">
              <a:solidFill>
                <a:schemeClr val="dk2"/>
              </a:solidFill>
            </a:endParaRPr>
          </a:p>
          <a:p>
            <a:pPr indent="-288036" lvl="0" marL="292608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❖"/>
            </a:pPr>
            <a:r>
              <a:rPr lang="en-US">
                <a:solidFill>
                  <a:schemeClr val="dk2"/>
                </a:solidFill>
              </a:rPr>
              <a:t>Seven simulated robotics tasks (from previous experiment)</a:t>
            </a:r>
            <a:endParaRPr>
              <a:solidFill>
                <a:schemeClr val="dk2"/>
              </a:solidFill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➢"/>
            </a:pPr>
            <a:r>
              <a:rPr lang="en-US" sz="1200">
                <a:solidFill>
                  <a:schemeClr val="dk2"/>
                </a:solidFill>
              </a:rPr>
              <a:t>HalfCheetah, Hopper, InvertedDoublePendulum, InvertedPendulum, Reacher, Swimmer, Walker2d (-v1)</a:t>
            </a:r>
            <a:endParaRPr sz="1200">
              <a:solidFill>
                <a:schemeClr val="dk2"/>
              </a:solidFill>
            </a:endParaRPr>
          </a:p>
          <a:p>
            <a:pPr indent="-288036" lvl="0" marL="292608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❖"/>
            </a:pPr>
            <a:r>
              <a:rPr lang="en-US">
                <a:solidFill>
                  <a:schemeClr val="dk2"/>
                </a:solidFill>
              </a:rPr>
              <a:t>One million timesteps (training)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0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9" name="Google Shape;209;p30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Results: </a:t>
            </a:r>
            <a:r>
              <a:rPr lang="en-US"/>
              <a:t>PPO vs Continuous Domain Algorithms</a:t>
            </a:r>
            <a:endParaRPr/>
          </a:p>
        </p:txBody>
      </p:sp>
      <p:sp>
        <p:nvSpPr>
          <p:cNvPr id="210" name="Google Shape;210;p30"/>
          <p:cNvSpPr txBox="1"/>
          <p:nvPr/>
        </p:nvSpPr>
        <p:spPr>
          <a:xfrm>
            <a:off x="311700" y="1130850"/>
            <a:ext cx="8520600" cy="3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0663" y="1354425"/>
            <a:ext cx="6162675" cy="299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1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7" name="Google Shape;217;p31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Experiment: PPO Showcase Continuous Domain</a:t>
            </a:r>
            <a:endParaRPr/>
          </a:p>
        </p:txBody>
      </p:sp>
      <p:sp>
        <p:nvSpPr>
          <p:cNvPr id="218" name="Google Shape;218;p31"/>
          <p:cNvSpPr txBox="1"/>
          <p:nvPr/>
        </p:nvSpPr>
        <p:spPr>
          <a:xfrm>
            <a:off x="311700" y="1130850"/>
            <a:ext cx="8520600" cy="3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>
                <a:solidFill>
                  <a:schemeClr val="dk2"/>
                </a:solidFill>
              </a:rPr>
              <a:t>3D humanoid tasks</a:t>
            </a:r>
            <a:endParaRPr>
              <a:solidFill>
                <a:schemeClr val="dk2"/>
              </a:solidFill>
            </a:endParaRPr>
          </a:p>
          <a:p>
            <a:pPr indent="-3175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➢"/>
            </a:pPr>
            <a:r>
              <a:rPr lang="en-US">
                <a:solidFill>
                  <a:schemeClr val="dk2"/>
                </a:solidFill>
              </a:rPr>
              <a:t>RoboschoolHumanoid</a:t>
            </a:r>
            <a:endParaRPr>
              <a:solidFill>
                <a:schemeClr val="dk2"/>
              </a:solidFill>
            </a:endParaRPr>
          </a:p>
          <a:p>
            <a:pPr indent="-3175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➢"/>
            </a:pPr>
            <a:r>
              <a:rPr lang="en-US">
                <a:solidFill>
                  <a:schemeClr val="dk2"/>
                </a:solidFill>
              </a:rPr>
              <a:t>RoboschoolHumanoidFlagrun</a:t>
            </a:r>
            <a:endParaRPr>
              <a:solidFill>
                <a:schemeClr val="dk2"/>
              </a:solidFill>
            </a:endParaRPr>
          </a:p>
          <a:p>
            <a:pPr indent="-3175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➢"/>
            </a:pPr>
            <a:r>
              <a:rPr lang="en-US">
                <a:solidFill>
                  <a:schemeClr val="dk2"/>
                </a:solidFill>
              </a:rPr>
              <a:t>RoboschoolHumanoidFlagrunHarder</a:t>
            </a:r>
            <a:endParaRPr>
              <a:solidFill>
                <a:schemeClr val="dk2"/>
              </a:solidFill>
            </a:endParaRPr>
          </a:p>
          <a:p>
            <a:pPr indent="-288036" lvl="0" marL="29260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❖"/>
            </a:pPr>
            <a:r>
              <a:rPr lang="en-US">
                <a:solidFill>
                  <a:schemeClr val="dk2"/>
                </a:solidFill>
              </a:rPr>
              <a:t>Learning curves of three tasks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0" name="Google Shape;70;p14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Motivation</a:t>
            </a:r>
            <a:endParaRPr/>
          </a:p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311700" y="1130850"/>
            <a:ext cx="8520600" cy="3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en-US" sz="1400"/>
              <a:t>Robots need suitable autonomous learning to achieve true autonomy</a:t>
            </a:r>
            <a:endParaRPr sz="1400"/>
          </a:p>
          <a:p>
            <a:pPr indent="-304800" lvl="1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➢"/>
            </a:pPr>
            <a:r>
              <a:rPr lang="en-US" sz="1200"/>
              <a:t>Trial-and-error improvement to acquire new skills</a:t>
            </a:r>
            <a:endParaRPr sz="1200"/>
          </a:p>
          <a:p>
            <a:pPr indent="-304800" lvl="1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➢"/>
            </a:pPr>
            <a:r>
              <a:rPr lang="en-US" sz="1200"/>
              <a:t>Learn in high-dimensional continuous state and actions spaces</a:t>
            </a:r>
            <a:endParaRPr sz="12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US" sz="1400"/>
              <a:t>Understanding of human motor control</a:t>
            </a:r>
            <a:endParaRPr sz="1400"/>
          </a:p>
          <a:p>
            <a:pPr indent="-304800" lvl="1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➢"/>
            </a:pPr>
            <a:r>
              <a:rPr lang="en-US" sz="1200"/>
              <a:t>Simulate human behavior</a:t>
            </a:r>
            <a:endParaRPr sz="1200"/>
          </a:p>
          <a:p>
            <a:pPr indent="-304800" lvl="1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➢"/>
            </a:pPr>
            <a:r>
              <a:rPr lang="en-US" sz="1200"/>
              <a:t>Learn cost functions based on simulated human behavior</a:t>
            </a:r>
            <a:endParaRPr sz="1200"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/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2550" y="1130849"/>
            <a:ext cx="2337250" cy="3024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2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4" name="Google Shape;224;p32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Results: </a:t>
            </a:r>
            <a:r>
              <a:rPr lang="en-US"/>
              <a:t>PPO Showcase Continuous Domain</a:t>
            </a:r>
            <a:endParaRPr/>
          </a:p>
        </p:txBody>
      </p:sp>
      <p:sp>
        <p:nvSpPr>
          <p:cNvPr id="225" name="Google Shape;225;p32"/>
          <p:cNvSpPr txBox="1"/>
          <p:nvPr/>
        </p:nvSpPr>
        <p:spPr>
          <a:xfrm>
            <a:off x="311700" y="1130850"/>
            <a:ext cx="8520600" cy="3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5063" y="976175"/>
            <a:ext cx="5913875" cy="21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7013" y="3071000"/>
            <a:ext cx="5189982" cy="169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3" name="Google Shape;233;p33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Experiment: PPO vs A2C vs ACER (Atari Domain)</a:t>
            </a:r>
            <a:endParaRPr/>
          </a:p>
        </p:txBody>
      </p:sp>
      <p:sp>
        <p:nvSpPr>
          <p:cNvPr id="234" name="Google Shape;234;p33"/>
          <p:cNvSpPr txBox="1"/>
          <p:nvPr/>
        </p:nvSpPr>
        <p:spPr>
          <a:xfrm>
            <a:off x="311700" y="1130850"/>
            <a:ext cx="8520600" cy="3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>
                <a:solidFill>
                  <a:schemeClr val="dk2"/>
                </a:solidFill>
              </a:rPr>
              <a:t>Arcade Learning Environment (49 games)</a:t>
            </a:r>
            <a:endParaRPr>
              <a:solidFill>
                <a:schemeClr val="dk2"/>
              </a:solidFill>
            </a:endParaRPr>
          </a:p>
          <a:p>
            <a:pPr indent="-3175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➢"/>
            </a:pPr>
            <a:r>
              <a:rPr lang="en-US">
                <a:solidFill>
                  <a:schemeClr val="dk2"/>
                </a:solidFill>
              </a:rPr>
              <a:t>Winner for each game defined by score metric</a:t>
            </a:r>
            <a:endParaRPr>
              <a:solidFill>
                <a:schemeClr val="dk2"/>
              </a:solidFill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❖"/>
            </a:pPr>
            <a:r>
              <a:rPr lang="en-US">
                <a:solidFill>
                  <a:schemeClr val="dk2"/>
                </a:solidFill>
              </a:rPr>
              <a:t>Scoring metrics:</a:t>
            </a:r>
            <a:endParaRPr>
              <a:solidFill>
                <a:schemeClr val="dk2"/>
              </a:solidFill>
            </a:endParaRPr>
          </a:p>
          <a:p>
            <a:pPr indent="-3175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➢"/>
            </a:pPr>
            <a:r>
              <a:rPr lang="en-US">
                <a:solidFill>
                  <a:schemeClr val="dk2"/>
                </a:solidFill>
              </a:rPr>
              <a:t>Average reward per episode over entire training period</a:t>
            </a:r>
            <a:endParaRPr>
              <a:solidFill>
                <a:schemeClr val="dk2"/>
              </a:solidFill>
            </a:endParaRPr>
          </a:p>
          <a:p>
            <a:pPr indent="-3175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➢"/>
            </a:pPr>
            <a:r>
              <a:rPr lang="en-US">
                <a:solidFill>
                  <a:schemeClr val="dk2"/>
                </a:solidFill>
              </a:rPr>
              <a:t>Average reward per episode over last 100 episodes of training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4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0" name="Google Shape;240;p34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Results: </a:t>
            </a:r>
            <a:r>
              <a:rPr lang="en-US"/>
              <a:t>PPO vs A2C vs ACER (Atari Domain)</a:t>
            </a:r>
            <a:endParaRPr/>
          </a:p>
        </p:txBody>
      </p:sp>
      <p:sp>
        <p:nvSpPr>
          <p:cNvPr id="241" name="Google Shape;241;p34"/>
          <p:cNvSpPr txBox="1"/>
          <p:nvPr/>
        </p:nvSpPr>
        <p:spPr>
          <a:xfrm>
            <a:off x="311700" y="1130850"/>
            <a:ext cx="8520600" cy="3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6900" y="2090625"/>
            <a:ext cx="7270199" cy="1518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5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8" name="Google Shape;248;p35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PPO Discussion of Results</a:t>
            </a:r>
            <a:endParaRPr/>
          </a:p>
        </p:txBody>
      </p:sp>
      <p:sp>
        <p:nvSpPr>
          <p:cNvPr id="249" name="Google Shape;249;p35"/>
          <p:cNvSpPr txBox="1"/>
          <p:nvPr/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>
                <a:solidFill>
                  <a:schemeClr val="dk2"/>
                </a:solidFill>
              </a:rPr>
              <a:t>Empirically better overall performance</a:t>
            </a:r>
            <a:endParaRPr>
              <a:solidFill>
                <a:schemeClr val="dk2"/>
              </a:solidFill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❖"/>
            </a:pPr>
            <a:r>
              <a:rPr lang="en-US">
                <a:solidFill>
                  <a:schemeClr val="dk2"/>
                </a:solidFill>
              </a:rPr>
              <a:t>Simpler first-order methods</a:t>
            </a:r>
            <a:endParaRPr>
              <a:solidFill>
                <a:schemeClr val="dk2"/>
              </a:solidFill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❖"/>
            </a:pPr>
            <a:r>
              <a:rPr lang="en-US">
                <a:solidFill>
                  <a:schemeClr val="dk2"/>
                </a:solidFill>
              </a:rPr>
              <a:t>Stability and reliability of trust-region methods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250" name="Google Shape;25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575" y="1365975"/>
            <a:ext cx="4674251" cy="296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6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6" name="Google Shape;256;p36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/>
              <a:t>More on PPO</a:t>
            </a:r>
            <a:endParaRPr/>
          </a:p>
        </p:txBody>
      </p:sp>
      <p:sp>
        <p:nvSpPr>
          <p:cNvPr id="257" name="Google Shape;257;p36"/>
          <p:cNvSpPr txBox="1"/>
          <p:nvPr/>
        </p:nvSpPr>
        <p:spPr>
          <a:xfrm>
            <a:off x="311700" y="1130850"/>
            <a:ext cx="8520600" cy="3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>
                <a:solidFill>
                  <a:schemeClr val="dk2"/>
                </a:solidFill>
              </a:rPr>
              <a:t>Limitations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➢"/>
            </a:pPr>
            <a:r>
              <a:rPr lang="en-US">
                <a:solidFill>
                  <a:schemeClr val="dk2"/>
                </a:solidFill>
              </a:rPr>
              <a:t>Can get trapped in local optima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➢"/>
            </a:pPr>
            <a:r>
              <a:rPr lang="en-US">
                <a:solidFill>
                  <a:schemeClr val="dk2"/>
                </a:solidFill>
              </a:rPr>
              <a:t>Still possible to end up with new policy too far from old policy</a:t>
            </a:r>
            <a:endParaRPr>
              <a:solidFill>
                <a:schemeClr val="dk2"/>
              </a:solidFill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>
                <a:solidFill>
                  <a:schemeClr val="dk2"/>
                </a:solidFill>
              </a:rPr>
              <a:t>Extending PPO</a:t>
            </a:r>
            <a:endParaRPr>
              <a:solidFill>
                <a:schemeClr val="dk2"/>
              </a:solidFill>
            </a:endParaRPr>
          </a:p>
          <a:p>
            <a:pPr indent="-3175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➢"/>
            </a:pPr>
            <a:r>
              <a:rPr lang="en-US">
                <a:solidFill>
                  <a:schemeClr val="dk2"/>
                </a:solidFill>
              </a:rPr>
              <a:t>Code-level optimizations for better performance</a:t>
            </a:r>
            <a:endParaRPr>
              <a:solidFill>
                <a:schemeClr val="dk2"/>
              </a:solidFill>
            </a:endParaRPr>
          </a:p>
          <a:p>
            <a:pPr indent="-3175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➢"/>
            </a:pPr>
            <a:r>
              <a:rPr lang="en-US">
                <a:solidFill>
                  <a:schemeClr val="dk2"/>
                </a:solidFill>
              </a:rPr>
              <a:t>Tricks to avoid new policy being far off from old policy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7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3" name="Google Shape;263;p37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/>
              <a:t>Extended Readings</a:t>
            </a:r>
            <a:endParaRPr/>
          </a:p>
        </p:txBody>
      </p:sp>
      <p:sp>
        <p:nvSpPr>
          <p:cNvPr id="264" name="Google Shape;264;p37"/>
          <p:cNvSpPr txBox="1"/>
          <p:nvPr/>
        </p:nvSpPr>
        <p:spPr>
          <a:xfrm>
            <a:off x="311700" y="1130850"/>
            <a:ext cx="8717400" cy="3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>
                <a:solidFill>
                  <a:schemeClr val="dk2"/>
                </a:solidFill>
              </a:rPr>
              <a:t>Reinforcement Learning An Introduction (Sutton et al., 2018)</a:t>
            </a:r>
            <a:endParaRPr>
              <a:solidFill>
                <a:schemeClr val="dk2"/>
              </a:solidFill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 u="sng">
                <a:solidFill>
                  <a:srgbClr val="595959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Function Optimization Using Connectionist Reinforcement Learning Algorithms</a:t>
            </a:r>
            <a:r>
              <a:rPr lang="en-US">
                <a:solidFill>
                  <a:schemeClr val="dk2"/>
                </a:solidFill>
              </a:rPr>
              <a:t> (Williams et al., 1991)</a:t>
            </a:r>
            <a:endParaRPr>
              <a:solidFill>
                <a:schemeClr val="dk2"/>
              </a:solidFill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 u="sng">
                <a:solidFill>
                  <a:schemeClr val="dk2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Policy Gradient Methods for Reinforcement Learning with Function Approximation</a:t>
            </a:r>
            <a:r>
              <a:rPr lang="en-US">
                <a:solidFill>
                  <a:schemeClr val="dk2"/>
                </a:solidFill>
              </a:rPr>
              <a:t> (Sutton et al., 2000)</a:t>
            </a:r>
            <a:endParaRPr>
              <a:solidFill>
                <a:schemeClr val="dk2"/>
              </a:solidFill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 u="sng">
                <a:solidFill>
                  <a:schemeClr val="dk2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Reinforcement learning of motor skills with policy gradients </a:t>
            </a:r>
            <a:r>
              <a:rPr lang="en-US">
                <a:solidFill>
                  <a:schemeClr val="dk2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(Peters et al., 2008)</a:t>
            </a:r>
            <a:endParaRPr>
              <a:solidFill>
                <a:schemeClr val="dk2"/>
              </a:solidFill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❖"/>
            </a:pPr>
            <a:r>
              <a:rPr lang="en-US" u="sng">
                <a:solidFill>
                  <a:schemeClr val="dk2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Trust Region Policy Optimization</a:t>
            </a:r>
            <a:r>
              <a:rPr lang="en-US">
                <a:solidFill>
                  <a:schemeClr val="dk2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(Schulman et al., 2017)</a:t>
            </a:r>
            <a:endParaRPr>
              <a:solidFill>
                <a:schemeClr val="dk2"/>
              </a:solidFill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❖"/>
            </a:pPr>
            <a:r>
              <a:rPr lang="en-US" u="sng">
                <a:solidFill>
                  <a:srgbClr val="595959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Implementation Matter in Deep Policy Gradients: A Case Study on PPO and TRPO</a:t>
            </a:r>
            <a:r>
              <a:rPr lang="en-US">
                <a:solidFill>
                  <a:srgbClr val="595959"/>
                </a:solidFill>
              </a:rPr>
              <a:t> </a:t>
            </a:r>
            <a:r>
              <a:rPr lang="en-US">
                <a:solidFill>
                  <a:schemeClr val="dk2"/>
                </a:solidFill>
              </a:rPr>
              <a:t>(Engstrom et al., 2019)</a:t>
            </a:r>
            <a:endParaRPr>
              <a:solidFill>
                <a:schemeClr val="dk2"/>
              </a:solidFill>
            </a:endParaRPr>
          </a:p>
          <a:p>
            <a:pPr indent="-288036" lvl="0" marL="29260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❖"/>
            </a:pPr>
            <a:r>
              <a:rPr lang="en-US" u="sng">
                <a:solidFill>
                  <a:srgbClr val="595959"/>
                </a:solid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Open AI Spinning Up Algorithm Documentation</a:t>
            </a:r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8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0" name="Google Shape;270;p38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Summary</a:t>
            </a:r>
            <a:endParaRPr/>
          </a:p>
        </p:txBody>
      </p:sp>
      <p:sp>
        <p:nvSpPr>
          <p:cNvPr id="271" name="Google Shape;271;p38"/>
          <p:cNvSpPr txBox="1"/>
          <p:nvPr/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 u="sng">
                <a:solidFill>
                  <a:schemeClr val="dk2"/>
                </a:solidFill>
              </a:rPr>
              <a:t>Problem</a:t>
            </a:r>
            <a:r>
              <a:rPr lang="en-US">
                <a:solidFill>
                  <a:schemeClr val="dk2"/>
                </a:solidFill>
              </a:rPr>
              <a:t>: Need RL algorithms that are scalable, handle parametrized policies, data efficient, robust, and ideally simple to implement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 u="sng">
                <a:solidFill>
                  <a:schemeClr val="dk2"/>
                </a:solidFill>
              </a:rPr>
              <a:t>Importance</a:t>
            </a:r>
            <a:r>
              <a:rPr lang="en-US">
                <a:solidFill>
                  <a:schemeClr val="dk2"/>
                </a:solidFill>
              </a:rPr>
              <a:t>: </a:t>
            </a:r>
            <a:r>
              <a:rPr lang="en-US">
                <a:solidFill>
                  <a:schemeClr val="dk2"/>
                </a:solidFill>
              </a:rPr>
              <a:t>Robots with suitable autonomous learning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 u="sng">
                <a:solidFill>
                  <a:schemeClr val="dk2"/>
                </a:solidFill>
              </a:rPr>
              <a:t>L</a:t>
            </a:r>
            <a:r>
              <a:rPr b="0" i="0" lang="en-US" sz="14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imitations of prior work</a:t>
            </a:r>
            <a:r>
              <a:rPr b="0" i="0" lang="en-US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>
                <a:solidFill>
                  <a:schemeClr val="dk2"/>
                </a:solidFill>
              </a:rPr>
              <a:t>Poor data efficiency and robustness; Destructively large policy updates; Complex second-order implementation</a:t>
            </a:r>
            <a:r>
              <a:rPr lang="en-US">
                <a:solidFill>
                  <a:schemeClr val="dk2"/>
                </a:solidFill>
              </a:rPr>
              <a:t> 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 u="sng">
                <a:solidFill>
                  <a:schemeClr val="dk2"/>
                </a:solidFill>
              </a:rPr>
              <a:t>K</a:t>
            </a:r>
            <a:r>
              <a:rPr b="0" i="0" lang="en-US" sz="14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ey insight</a:t>
            </a:r>
            <a:r>
              <a:rPr lang="en-US">
                <a:solidFill>
                  <a:schemeClr val="dk2"/>
                </a:solidFill>
              </a:rPr>
              <a:t>: Empirically better than TRPO; As stable and robust as TRPO; Simple first-order implementation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" name="Google Shape;78;p15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Main</a:t>
            </a:r>
            <a:r>
              <a:rPr lang="en-US"/>
              <a:t> Problem</a:t>
            </a:r>
            <a:endParaRPr/>
          </a:p>
        </p:txBody>
      </p:sp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311700" y="1130850"/>
            <a:ext cx="8520600" cy="3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Need reinforcement learning (RL) algorithms that </a:t>
            </a:r>
            <a:endParaRPr sz="1400"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US"/>
              <a:t>S</a:t>
            </a:r>
            <a:r>
              <a:rPr lang="en-US"/>
              <a:t>cale to high-dimensional mechanical systems 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US"/>
              <a:t>Handle parametrized policies (e.g. neural network function approximators)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US"/>
              <a:t>Data efficient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US"/>
              <a:t>Robust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US"/>
              <a:t>Ideally simple to implement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" name="Google Shape;85;p16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Preliminaries</a:t>
            </a:r>
            <a:endParaRPr/>
          </a:p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311700" y="1130850"/>
            <a:ext cx="8669400" cy="35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en-US" sz="1400"/>
              <a:t>Markov Decision Process (MDP)</a:t>
            </a:r>
            <a:endParaRPr sz="1400"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lang="en-US" sz="1200"/>
              <a:t>(</a:t>
            </a:r>
            <a:r>
              <a:rPr i="1" lang="en-US" sz="1200"/>
              <a:t>S, A, P, r, ⍴</a:t>
            </a:r>
            <a:r>
              <a:rPr baseline="-25000" i="1" lang="en-US" sz="1200"/>
              <a:t>0</a:t>
            </a:r>
            <a:r>
              <a:rPr i="1" lang="en-US" sz="1200"/>
              <a:t>, Ɣ</a:t>
            </a:r>
            <a:r>
              <a:rPr lang="en-US" sz="1200"/>
              <a:t>)</a:t>
            </a:r>
            <a:endParaRPr sz="1200"/>
          </a:p>
          <a:p>
            <a:pPr indent="-2921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i="1" lang="en-US" sz="1000"/>
              <a:t>A</a:t>
            </a:r>
            <a:r>
              <a:rPr lang="en-US" sz="1000"/>
              <a:t> finite set of actions</a:t>
            </a:r>
            <a:endParaRPr sz="1000"/>
          </a:p>
          <a:p>
            <a:pPr indent="-2921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i="1" lang="en-US" sz="1000"/>
              <a:t>S</a:t>
            </a:r>
            <a:r>
              <a:rPr lang="en-US" sz="1000"/>
              <a:t> finite set of states</a:t>
            </a:r>
            <a:endParaRPr sz="1000"/>
          </a:p>
          <a:p>
            <a:pPr indent="-2921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i="1" lang="en-US" sz="1000"/>
              <a:t>P </a:t>
            </a:r>
            <a:r>
              <a:rPr lang="en-US" sz="1000"/>
              <a:t>: </a:t>
            </a:r>
            <a:r>
              <a:rPr i="1" lang="en-US" sz="1000"/>
              <a:t>S x A x S → </a:t>
            </a:r>
            <a:r>
              <a:rPr lang="en-US" sz="1000">
                <a:solidFill>
                  <a:srgbClr val="404040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ℝ</a:t>
            </a:r>
            <a:endParaRPr sz="1000">
              <a:solidFill>
                <a:srgbClr val="404040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21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000"/>
              <a:buFont typeface="Helvetica Neue"/>
              <a:buChar char="■"/>
            </a:pPr>
            <a:r>
              <a:rPr i="1" lang="en-US" sz="1000">
                <a:solidFill>
                  <a:srgbClr val="404040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r </a:t>
            </a:r>
            <a:r>
              <a:rPr lang="en-US" sz="1000">
                <a:solidFill>
                  <a:srgbClr val="404040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i="1" lang="en-US" sz="1000">
                <a:solidFill>
                  <a:srgbClr val="404040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S → </a:t>
            </a:r>
            <a:r>
              <a:rPr lang="en-US" sz="1000">
                <a:solidFill>
                  <a:srgbClr val="404040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ℝ</a:t>
            </a:r>
            <a:endParaRPr sz="1000">
              <a:solidFill>
                <a:srgbClr val="404040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21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000"/>
              <a:buFont typeface="Helvetica Neue"/>
              <a:buChar char="■"/>
            </a:pPr>
            <a:r>
              <a:rPr i="1" lang="en-US" sz="1000">
                <a:solidFill>
                  <a:srgbClr val="404040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⍴</a:t>
            </a:r>
            <a:r>
              <a:rPr baseline="-25000" i="1" lang="en-US" sz="1000">
                <a:solidFill>
                  <a:srgbClr val="404040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0 </a:t>
            </a:r>
            <a:r>
              <a:rPr i="1" lang="en-US" sz="1000">
                <a:solidFill>
                  <a:srgbClr val="404040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: S → </a:t>
            </a:r>
            <a:r>
              <a:rPr lang="en-US" sz="1000">
                <a:solidFill>
                  <a:srgbClr val="404040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ℝ</a:t>
            </a:r>
            <a:endParaRPr sz="1000">
              <a:solidFill>
                <a:srgbClr val="404040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21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000"/>
              <a:buFont typeface="Helvetica Neue"/>
              <a:buChar char="■"/>
            </a:pPr>
            <a:r>
              <a:rPr i="1" lang="en-US" sz="1000">
                <a:solidFill>
                  <a:srgbClr val="404040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Ɣ є </a:t>
            </a:r>
            <a:r>
              <a:rPr lang="en-US" sz="1000">
                <a:solidFill>
                  <a:srgbClr val="404040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(0, 1)</a:t>
            </a:r>
            <a:endParaRPr sz="1000">
              <a:solidFill>
                <a:srgbClr val="404040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857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US" sz="1400"/>
              <a:t>Actor-Critic Algorithms</a:t>
            </a:r>
            <a:endParaRPr sz="1400"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lang="en-US" sz="1200"/>
              <a:t>Approximations to both policy and value functions</a:t>
            </a:r>
            <a:endParaRPr sz="1200"/>
          </a:p>
          <a:p>
            <a:pPr indent="-2857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US" sz="1400"/>
              <a:t>On-Policy vs Off-Policy</a:t>
            </a:r>
            <a:endParaRPr sz="1400"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lang="en-US" sz="1200"/>
              <a:t>On-policy → evaluate or improve policy used to make decisions</a:t>
            </a:r>
            <a:endParaRPr sz="1200"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lang="en-US" sz="1200"/>
              <a:t>Off</a:t>
            </a:r>
            <a:r>
              <a:rPr lang="en-US" sz="1200"/>
              <a:t>-policy → evaluate or improve policy different from that used to make decisions</a:t>
            </a:r>
            <a:endParaRPr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17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Policy Gradient Methods Background</a:t>
            </a:r>
            <a:endParaRPr/>
          </a:p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311700" y="1130850"/>
            <a:ext cx="8520600" cy="34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❖"/>
            </a:pPr>
            <a:r>
              <a:rPr lang="en-US" sz="1400" u="sng">
                <a:solidFill>
                  <a:srgbClr val="595959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</a:t>
            </a:r>
            <a:r>
              <a:rPr lang="en-US" sz="1400" u="sng">
                <a:solidFill>
                  <a:srgbClr val="595959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licy Gradient Methods for Reinforcement Learning with Function Approximation</a:t>
            </a:r>
            <a:r>
              <a:rPr lang="en-US" sz="1400">
                <a:solidFill>
                  <a:srgbClr val="595959"/>
                </a:solidFill>
              </a:rPr>
              <a:t> (Sutton et al., 2000)</a:t>
            </a:r>
            <a:endParaRPr sz="1400">
              <a:solidFill>
                <a:srgbClr val="595959"/>
              </a:solidFill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lang="en-US" sz="1200"/>
              <a:t>Gradient suitable estimation from experience</a:t>
            </a:r>
            <a:endParaRPr sz="1200"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lang="en-US" sz="1200"/>
              <a:t>Assisted by advantage function</a:t>
            </a:r>
            <a:endParaRPr sz="1200"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lang="en-US" sz="1200"/>
              <a:t>Convergence of policy iteration with function approximation</a:t>
            </a:r>
            <a:endParaRPr sz="1200"/>
          </a:p>
          <a:p>
            <a:pPr indent="-2857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❖"/>
            </a:pPr>
            <a:r>
              <a:rPr lang="en-US" sz="1400" u="sng">
                <a:solidFill>
                  <a:srgbClr val="595959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Reinforcement learning of motor skills with policy gradients </a:t>
            </a:r>
            <a:r>
              <a:rPr lang="en-US" sz="1400">
                <a:solidFill>
                  <a:srgbClr val="595959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(Peters et al., 2008)</a:t>
            </a:r>
            <a:endParaRPr sz="1400">
              <a:solidFill>
                <a:srgbClr val="595959"/>
              </a:solidFill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Char char="➢"/>
            </a:pPr>
            <a:r>
              <a:rPr lang="en-US" sz="1200">
                <a:solidFill>
                  <a:srgbClr val="595959"/>
                </a:solidFill>
              </a:rPr>
              <a:t>Survey policy gradient methods</a:t>
            </a:r>
            <a:endParaRPr sz="1200">
              <a:solidFill>
                <a:srgbClr val="595959"/>
              </a:solidFill>
            </a:endParaRPr>
          </a:p>
          <a:p>
            <a:pPr indent="-288036" lvl="0" marL="292608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❖"/>
            </a:pPr>
            <a:r>
              <a:rPr lang="en-US" sz="1400" u="sng">
                <a:solidFill>
                  <a:srgbClr val="595959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Vanilla Policy Gradient</a:t>
            </a:r>
            <a:r>
              <a:rPr lang="en-US" sz="1400" u="sng">
                <a:solidFill>
                  <a:srgbClr val="595959"/>
                </a:solidFill>
              </a:rPr>
              <a:t> Implementation</a:t>
            </a:r>
            <a:endParaRPr sz="1400" u="sng">
              <a:solidFill>
                <a:srgbClr val="595959"/>
              </a:solidFill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Char char="➢"/>
            </a:pPr>
            <a:r>
              <a:rPr lang="en-US" sz="1200">
                <a:solidFill>
                  <a:srgbClr val="595959"/>
                </a:solidFill>
              </a:rPr>
              <a:t>Algorithm</a:t>
            </a:r>
            <a:endParaRPr sz="1200">
              <a:solidFill>
                <a:srgbClr val="595959"/>
              </a:solidFill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Char char="➢"/>
            </a:pPr>
            <a:r>
              <a:rPr lang="en-US" sz="1200">
                <a:solidFill>
                  <a:srgbClr val="595959"/>
                </a:solidFill>
              </a:rPr>
              <a:t>Documentation</a:t>
            </a:r>
            <a:endParaRPr sz="12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1143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1143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9" name="Google Shape;99;p18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Policy Gradient Methods</a:t>
            </a:r>
            <a:endParaRPr/>
          </a:p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311700" y="1130850"/>
            <a:ext cx="8520600" cy="5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en-US" sz="1400"/>
              <a:t>Compute estimator of policy gradient and plug into stochastic gradient ascent algorithm</a:t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2857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Noto Sans Symbols"/>
              <a:buChar char="❖"/>
            </a:pPr>
            <a:r>
              <a:rPr lang="en-US" sz="1400"/>
              <a:t>Objective differentiated</a:t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1143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/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8275" y="1819575"/>
            <a:ext cx="3019425" cy="13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8275" y="2010813"/>
            <a:ext cx="2583452" cy="17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48271" y="2236775"/>
            <a:ext cx="3852554" cy="17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48282" y="2496600"/>
            <a:ext cx="3884017" cy="17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24600" y="1819563"/>
            <a:ext cx="3019425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24600" y="3521750"/>
            <a:ext cx="3381375" cy="36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" name="Google Shape;112;p19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Policy Gradient Methods Limitations</a:t>
            </a:r>
            <a:endParaRPr/>
          </a:p>
        </p:txBody>
      </p:sp>
      <p:sp>
        <p:nvSpPr>
          <p:cNvPr id="113" name="Google Shape;113;p19"/>
          <p:cNvSpPr txBox="1"/>
          <p:nvPr>
            <p:ph idx="1" type="body"/>
          </p:nvPr>
        </p:nvSpPr>
        <p:spPr>
          <a:xfrm>
            <a:off x="311700" y="1130850"/>
            <a:ext cx="8520600" cy="28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8036" lvl="0" marL="292608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US" sz="1400"/>
              <a:t>Destructively large policy updates</a:t>
            </a:r>
            <a:endParaRPr sz="1400"/>
          </a:p>
          <a:p>
            <a:pPr indent="-288036" lvl="0" marL="292608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US" sz="1400"/>
              <a:t>Poor data efficiency and robustness</a:t>
            </a:r>
            <a:endParaRPr sz="12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1143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/>
          </a:p>
        </p:txBody>
      </p:sp>
      <p:pic>
        <p:nvPicPr>
          <p:cNvPr id="114" name="Google Shape;1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8950" y="1081213"/>
            <a:ext cx="4012500" cy="298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0" name="Google Shape;120;p20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/>
              <a:t>Trust Region Methods Background</a:t>
            </a:r>
            <a:endParaRPr/>
          </a:p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311700" y="1130850"/>
            <a:ext cx="8520600" cy="34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❖"/>
            </a:pPr>
            <a:r>
              <a:rPr lang="en-US" sz="1400" u="sng">
                <a:solidFill>
                  <a:srgbClr val="595959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Trust Region Policy Optimization</a:t>
            </a:r>
            <a:r>
              <a:rPr lang="en-US" sz="1400">
                <a:solidFill>
                  <a:srgbClr val="595959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(Schulman et al., 2017)</a:t>
            </a:r>
            <a:endParaRPr sz="1400">
              <a:solidFill>
                <a:srgbClr val="595959"/>
              </a:solidFill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lang="en-US" sz="1200"/>
              <a:t>Initially proposed and proved monotonic improvement</a:t>
            </a:r>
            <a:endParaRPr sz="1200"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lang="en-US" sz="1200"/>
              <a:t>KL divergence constraint</a:t>
            </a:r>
            <a:endParaRPr sz="1200"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lang="en-US" sz="1200"/>
              <a:t>Robotic locomotion controllers learned from scratch</a:t>
            </a:r>
            <a:endParaRPr sz="1200"/>
          </a:p>
          <a:p>
            <a:pPr indent="-288036" lvl="0" marL="292608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❖"/>
            </a:pPr>
            <a:r>
              <a:rPr lang="en-US" sz="1400" u="sng">
                <a:solidFill>
                  <a:srgbClr val="595959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Trust Region Policy Optimization Implementation</a:t>
            </a:r>
            <a:endParaRPr sz="1400">
              <a:solidFill>
                <a:srgbClr val="595959"/>
              </a:solidFill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lang="en-US" sz="1200"/>
              <a:t>Algorithm</a:t>
            </a:r>
            <a:endParaRPr sz="1200"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lang="en-US" sz="1200"/>
              <a:t>Documentation</a:t>
            </a:r>
            <a:endParaRPr sz="12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1143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1143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" name="Google Shape;127;p21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Trust Region Methods</a:t>
            </a:r>
            <a:endParaRPr/>
          </a:p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en-US" sz="1400"/>
              <a:t>Trust Region Policy Optimization (TRPO)</a:t>
            </a:r>
            <a:endParaRPr sz="1400"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US"/>
              <a:t>Surrogate objective maximized subject to constraint </a:t>
            </a:r>
            <a:r>
              <a:rPr lang="en-US"/>
              <a:t>(δ) </a:t>
            </a:r>
            <a:r>
              <a:rPr lang="en-US"/>
              <a:t>on policy update </a:t>
            </a:r>
            <a:endParaRPr/>
          </a:p>
          <a:p>
            <a:pPr indent="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US"/>
              <a:t>Suggest using penalty instead of constraint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/>
          </a:p>
        </p:txBody>
      </p:sp>
      <p:pic>
        <p:nvPicPr>
          <p:cNvPr id="129" name="Google Shape;12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1475" y="2422201"/>
            <a:ext cx="4023067" cy="29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3826" y="3683925"/>
            <a:ext cx="5807199" cy="63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3825" y="2252313"/>
            <a:ext cx="3104277" cy="63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